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  <p:sldMasterId id="2147483852" r:id="rId2"/>
  </p:sldMasterIdLst>
  <p:notesMasterIdLst>
    <p:notesMasterId r:id="rId13"/>
  </p:notesMasterIdLst>
  <p:handoutMasterIdLst>
    <p:handoutMasterId r:id="rId14"/>
  </p:handoutMasterIdLst>
  <p:sldIdLst>
    <p:sldId id="454" r:id="rId3"/>
    <p:sldId id="452" r:id="rId4"/>
    <p:sldId id="509" r:id="rId5"/>
    <p:sldId id="507" r:id="rId6"/>
    <p:sldId id="515" r:id="rId7"/>
    <p:sldId id="351" r:id="rId8"/>
    <p:sldId id="517" r:id="rId9"/>
    <p:sldId id="518" r:id="rId10"/>
    <p:sldId id="520" r:id="rId11"/>
    <p:sldId id="519" r:id="rId12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FF6600"/>
    <a:srgbClr val="FFFF99"/>
    <a:srgbClr val="FFCCCC"/>
    <a:srgbClr val="99FF99"/>
    <a:srgbClr val="CCFF66"/>
    <a:srgbClr val="CCFF99"/>
    <a:srgbClr val="99CC00"/>
    <a:srgbClr val="FF99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9" autoAdjust="0"/>
    <p:restoredTop sz="95402" autoAdjust="0"/>
  </p:normalViewPr>
  <p:slideViewPr>
    <p:cSldViewPr>
      <p:cViewPr varScale="1">
        <p:scale>
          <a:sx n="89" d="100"/>
          <a:sy n="89" d="100"/>
        </p:scale>
        <p:origin x="-1147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Структура реестра ОПО</a:t>
            </a:r>
            <a:r>
              <a:rPr lang="ru-RU" baseline="0" dirty="0" smtClean="0"/>
              <a:t> 2014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areaChart>
        <c:grouping val="percent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82271616"/>
        <c:axId val="41723008"/>
      </c:areaChart>
      <c:catAx>
        <c:axId val="822716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1723008"/>
        <c:crosses val="autoZero"/>
        <c:auto val="1"/>
        <c:lblAlgn val="ctr"/>
        <c:lblOffset val="100"/>
        <c:noMultiLvlLbl val="1"/>
      </c:catAx>
      <c:valAx>
        <c:axId val="4172300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2271616"/>
        <c:crosses val="autoZero"/>
        <c:crossBetween val="midCat"/>
      </c:valAx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  <c:spPr>
        <a:solidFill>
          <a:srgbClr val="C0C0C0"/>
        </a:solidFill>
        <a:ln w="12711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11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8.2061068702290615E-2"/>
          <c:y val="8.17120622568097E-2"/>
          <c:w val="0.58321059265182262"/>
          <c:h val="0.7999631762447604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По программе проверок - 465 проверок</c:v>
                </c:pt>
              </c:strCache>
            </c:strRef>
          </c:tx>
          <c:spPr>
            <a:solidFill>
              <a:srgbClr val="FFFF00"/>
            </a:solidFill>
            <a:ln w="12711">
              <a:solidFill>
                <a:srgbClr val="000000"/>
              </a:solidFill>
              <a:prstDash val="solid"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Sheet1!$B$2</c:f>
              <c:numCache>
                <c:formatCode>General</c:formatCode>
                <c:ptCount val="1"/>
                <c:pt idx="0">
                  <c:v>465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По истечению сроков исполнения раннее выданных предписаний - 47 проверок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Sheet1!$B$3</c:f>
              <c:numCache>
                <c:formatCode>General</c:formatCode>
                <c:ptCount val="1"/>
                <c:pt idx="0">
                  <c:v>47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Наличие у контрольного (надзорного) органа сведений о причинении вреда (ущерба) или об угрозе причинения вреда (ущерба) охраняемым законом ценностям - 1 проверка</c:v>
                </c:pt>
              </c:strCache>
            </c:strRef>
          </c:tx>
          <c:invertIfNegative val="0"/>
          <c:val>
            <c:numRef>
              <c:f>Sheet1!$B$4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3767680"/>
        <c:axId val="83769216"/>
        <c:axId val="0"/>
      </c:bar3DChart>
      <c:catAx>
        <c:axId val="83767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83769216"/>
        <c:crosses val="autoZero"/>
        <c:auto val="1"/>
        <c:lblAlgn val="ctr"/>
        <c:lblOffset val="100"/>
        <c:noMultiLvlLbl val="0"/>
      </c:catAx>
      <c:valAx>
        <c:axId val="83769216"/>
        <c:scaling>
          <c:orientation val="minMax"/>
        </c:scaling>
        <c:delete val="0"/>
        <c:axPos val="l"/>
        <c:majorGridlines>
          <c:spPr>
            <a:ln w="3178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837676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380259720327483"/>
          <c:y val="0.19085738268329405"/>
          <c:w val="0.33707785062934359"/>
          <c:h val="0.63917390372824845"/>
        </c:manualLayout>
      </c:layout>
      <c:overlay val="0"/>
      <c:spPr>
        <a:noFill/>
        <a:ln w="3178">
          <a:solidFill>
            <a:srgbClr val="000000"/>
          </a:solidFill>
          <a:prstDash val="solid"/>
        </a:ln>
      </c:spPr>
      <c:txPr>
        <a:bodyPr/>
        <a:lstStyle/>
        <a:p>
          <a:pPr>
            <a:defRPr sz="1036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26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view3D>
      <c:rotX val="30"/>
      <c:rotY val="178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6416267138409123E-2"/>
          <c:y val="8.804680130509529E-2"/>
          <c:w val="0.63022852069081248"/>
          <c:h val="0.8695357708613364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</c:spPr>
          </c:dPt>
          <c:dLbls>
            <c:dLbl>
              <c:idx val="0"/>
              <c:layout>
                <c:manualLayout>
                  <c:x val="0.13597203198547003"/>
                  <c:y val="0.131938393125438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7572375623981002E-2"/>
                  <c:y val="2.0253614261854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9.0687700767015777E-3"/>
                  <c:y val="-1.47147782790747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2109841546570797E-2"/>
                  <c:y val="3.62293935009303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Лист1!$A$2:$A$4</c:f>
              <c:strCache>
                <c:ptCount val="3"/>
                <c:pt idx="0">
                  <c:v>нарушение требований проектной документации</c:v>
                </c:pt>
                <c:pt idx="1">
                  <c:v>нарушение установленного порядка строительства</c:v>
                </c:pt>
                <c:pt idx="2">
                  <c:v>нарушение требований к ведению исполнительной документации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1120</c:v>
                </c:pt>
                <c:pt idx="1">
                  <c:v>14</c:v>
                </c:pt>
                <c:pt idx="2">
                  <c:v>137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</c:legendEntry>
      <c:layout>
        <c:manualLayout>
          <c:xMode val="edge"/>
          <c:yMode val="edge"/>
          <c:x val="0.65694274934383201"/>
          <c:y val="2.8329232283464513E-3"/>
          <c:w val="0.33055725065616798"/>
          <c:h val="0.99069980168984462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  <c:spPr>
        <a:solidFill>
          <a:srgbClr val="C0C0C0"/>
        </a:solidFill>
        <a:ln w="12699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699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7.6388888888888895E-2"/>
          <c:y val="0.10126582278481058"/>
          <c:w val="0.57465277777777779"/>
          <c:h val="0.7130801687763712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Предупреждение</c:v>
                </c:pt>
              </c:strCache>
            </c:strRef>
          </c:tx>
          <c:spPr>
            <a:solidFill>
              <a:srgbClr val="00B0F0"/>
            </a:solidFill>
            <a:ln w="12699">
              <a:solidFill>
                <a:srgbClr val="000000"/>
              </a:solidFill>
              <a:prstDash val="solid"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Sheet1!$A$2:$A$3</c:f>
              <c:numCache>
                <c:formatCode>General</c:formatCode>
                <c:ptCount val="2"/>
                <c:pt idx="0">
                  <c:v>2022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Административный штраф</c:v>
                </c:pt>
              </c:strCache>
            </c:strRef>
          </c:tx>
          <c:spPr>
            <a:solidFill>
              <a:srgbClr val="FF0000"/>
            </a:solidFill>
            <a:ln w="12699">
              <a:solidFill>
                <a:srgbClr val="000000"/>
              </a:solidFill>
              <a:prstDash val="solid"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Sheet1!$A$2:$A$3</c:f>
              <c:numCache>
                <c:formatCode>General</c:formatCode>
                <c:ptCount val="2"/>
                <c:pt idx="0">
                  <c:v>2022</c:v>
                </c:pt>
              </c:numCache>
            </c:numRef>
          </c:cat>
          <c:val>
            <c:numRef>
              <c:f>Sheet1!$C$2:$C$3</c:f>
              <c:numCache>
                <c:formatCode>General</c:formatCode>
                <c:ptCount val="2"/>
                <c:pt idx="0">
                  <c:v>126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ЮЛ</c:v>
                </c:pt>
              </c:strCache>
            </c:strRef>
          </c:tx>
          <c:spPr>
            <a:solidFill>
              <a:srgbClr val="FFFF00"/>
            </a:solidFill>
            <a:ln w="12699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8.6885985746593484E-3"/>
                  <c:y val="5.68933200970501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882529691176192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Sheet1!$A$2:$A$3</c:f>
              <c:numCache>
                <c:formatCode>General</c:formatCode>
                <c:ptCount val="2"/>
                <c:pt idx="0">
                  <c:v>2022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170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ДЛ</c:v>
                </c:pt>
              </c:strCache>
            </c:strRef>
          </c:tx>
          <c:spPr>
            <a:solidFill>
              <a:srgbClr val="7030A0"/>
            </a:solidFill>
            <a:ln w="12699">
              <a:solidFill>
                <a:srgbClr val="000000"/>
              </a:solidFill>
              <a:prstDash val="solid"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Sheet1!$A$2:$A$3</c:f>
              <c:numCache>
                <c:formatCode>General</c:formatCode>
                <c:ptCount val="2"/>
                <c:pt idx="0">
                  <c:v>2022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5113088"/>
        <c:axId val="37752832"/>
        <c:axId val="0"/>
      </c:bar3DChart>
      <c:catAx>
        <c:axId val="85113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5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37752832"/>
        <c:crosses val="autoZero"/>
        <c:auto val="1"/>
        <c:lblAlgn val="ctr"/>
        <c:lblOffset val="100"/>
        <c:noMultiLvlLbl val="0"/>
      </c:catAx>
      <c:valAx>
        <c:axId val="37752832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5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851130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840277777777779"/>
          <c:y val="0.26582278481012744"/>
          <c:w val="0.29549935950838907"/>
          <c:h val="0.38136844230503575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65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5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dk1" tx1="lt1" bg2="dk2" tx2="lt2" accent1="accent1" accent2="accent2" accent3="accent3" accent4="accent4" accent5="accent5" accent6="accent6" hlink="hlink" folHlink="folHlink"/>
  <c:chart>
    <c:autoTitleDeleted val="1"/>
    <c:view3D>
      <c:rotX val="30"/>
      <c:rotY val="178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6416267138409123E-2"/>
          <c:y val="8.804680130509529E-2"/>
          <c:w val="0.63022852069081248"/>
          <c:h val="0.8695357708613364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</c:spPr>
          </c:dPt>
          <c:dLbls>
            <c:dLbl>
              <c:idx val="0"/>
              <c:layout>
                <c:manualLayout>
                  <c:x val="0.18873211618462149"/>
                  <c:y val="-8.84701269568602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6718963799843703"/>
                  <c:y val="2.3093367126789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7572375623981002E-2"/>
                  <c:y val="2.0253614261854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9.0687700767015777E-3"/>
                  <c:y val="-1.47147782790747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2109841546570797E-2"/>
                  <c:y val="3.62293935009303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Лист1!$A$2:$A$3</c:f>
              <c:strCache>
                <c:ptCount val="2"/>
                <c:pt idx="0">
                  <c:v>плановые проверки</c:v>
                </c:pt>
                <c:pt idx="1">
                  <c:v>по контролю за исполнением предписаний, выданных по результатам проведенной ранее проверки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</c:legendEntry>
      <c:layout>
        <c:manualLayout>
          <c:xMode val="edge"/>
          <c:yMode val="edge"/>
          <c:x val="0.65694274934383201"/>
          <c:y val="0.25781519044890217"/>
          <c:w val="0.33055725065616798"/>
          <c:h val="0.39213975463446304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  <c:userShapes r:id="rId3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0.00972</cdr:x>
      <cdr:y>0.02004</cdr:y>
    </cdr:from>
    <cdr:to>
      <cdr:x>0.9848</cdr:x>
      <cdr:y>0.73956</cdr:y>
    </cdr:to>
    <cdr:sp macro="" textlink="">
      <cdr:nvSpPr>
        <cdr:cNvPr id="2" name="Text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6435" y="103343"/>
          <a:ext cx="8670879" cy="37104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77916" tIns="38958" rIns="77916" bIns="38958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/>
          <a:endParaRPr lang="ru-RU" sz="2400" b="1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pPr algn="ctr"/>
          <a:endParaRPr lang="ru-RU" sz="2400" b="1" dirty="0" smtClean="0">
            <a:solidFill>
              <a:srgbClr val="FF0000"/>
            </a:solidFill>
          </a:endParaRPr>
        </a:p>
        <a:p xmlns:a="http://schemas.openxmlformats.org/drawingml/2006/main">
          <a:pPr algn="ctr"/>
          <a:endParaRPr lang="ru-RU" sz="2400" b="1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pPr algn="ctr"/>
          <a:endParaRPr lang="ru-RU" sz="2400" b="1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pPr algn="ctr"/>
          <a:r>
            <a:rPr lang="ru-RU" sz="2400" dirty="0">
              <a:solidFill>
                <a:srgbClr val="FF0000"/>
              </a:solidFill>
            </a:rPr>
            <a:t>Рассмотрение основных вопросов осуществления контрольно-надзорной деятельности в области государственного строительного надзора и надзора за СРО за 2022 год</a:t>
          </a:r>
          <a:endParaRPr lang="ru-RU" sz="2400" b="1" dirty="0">
            <a:solidFill>
              <a:srgbClr val="FF0000"/>
            </a:solidFill>
          </a:endParaRPr>
        </a:p>
        <a:p xmlns:a="http://schemas.openxmlformats.org/drawingml/2006/main">
          <a:pPr algn="ctr"/>
          <a:endParaRPr lang="ru-RU" sz="2400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r>
            <a:rPr lang="ru-RU" sz="2000" b="1" kern="1200" dirty="0" smtClean="0">
              <a:solidFill>
                <a:srgbClr val="C00000"/>
              </a:solidFill>
              <a:effectLst/>
              <a:latin typeface="Arial" charset="0"/>
              <a:ea typeface="+mn-ea"/>
              <a:cs typeface="Arial" charset="0"/>
            </a:rPr>
            <a:t> </a:t>
          </a:r>
          <a:endParaRPr lang="ru-RU" sz="2000" kern="1200" dirty="0">
            <a:solidFill>
              <a:srgbClr val="C00000"/>
            </a:solidFill>
            <a:effectLst/>
            <a:latin typeface="Arial" charset="0"/>
            <a:ea typeface="+mn-ea"/>
            <a:cs typeface="Arial" charset="0"/>
          </a:endParaRPr>
        </a:p>
      </cdr:txBody>
    </cdr:sp>
  </cdr:relSizeAnchor>
  <cdr:relSizeAnchor xmlns:cdr="http://schemas.openxmlformats.org/drawingml/2006/chartDrawing">
    <cdr:from>
      <cdr:x>0.55874</cdr:x>
      <cdr:y>0.65817</cdr:y>
    </cdr:from>
    <cdr:to>
      <cdr:x>0.9746</cdr:x>
      <cdr:y>0.84054</cdr:y>
    </cdr:to>
    <cdr:sp macro="" textlink="">
      <cdr:nvSpPr>
        <cdr:cNvPr id="3" name="TextBox 1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968584" y="3394087"/>
          <a:ext cx="3698027" cy="9404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77916" tIns="38958" rIns="77916" bIns="38958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 defTabSz="777875"/>
          <a:r>
            <a:rPr lang="ru-RU" altLang="ru-RU" sz="1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Руководитель </a:t>
          </a:r>
        </a:p>
        <a:p xmlns:a="http://schemas.openxmlformats.org/drawingml/2006/main">
          <a:pPr algn="ctr" defTabSz="777875"/>
          <a:r>
            <a:rPr lang="ru-RU" altLang="ru-RU" sz="1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Средне-Поволжского управления </a:t>
          </a:r>
          <a:r>
            <a:rPr lang="ru-RU" altLang="ru-RU" sz="1400" b="1" dirty="0" err="1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Ростехнадзора</a:t>
          </a:r>
          <a:endParaRPr lang="ru-RU" altLang="ru-RU" sz="1400" b="1" dirty="0">
            <a:solidFill>
              <a:schemeClr val="accent1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 defTabSz="777875"/>
          <a:r>
            <a:rPr lang="ru-RU" altLang="ru-RU" sz="1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Панфилова И.В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1</cdr:x>
      <cdr:y>0.1995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8892480" cy="1071569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0.0138</cdr:x>
      <cdr:y>0.17153</cdr:y>
    </cdr:from>
    <cdr:to>
      <cdr:x>0.64628</cdr:x>
      <cdr:y>0.22913</cdr:y>
    </cdr:to>
    <cdr:sp macro="" textlink="">
      <cdr:nvSpPr>
        <cdr:cNvPr id="2" name="Text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16280" y="1008112"/>
          <a:ext cx="5328592" cy="3385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/>
          <a:r>
            <a:rPr lang="ru-RU" sz="1600" dirty="0" smtClean="0">
              <a:solidFill>
                <a:schemeClr val="bg2">
                  <a:lumMod val="75000"/>
                </a:schemeClr>
              </a:solidFill>
            </a:rPr>
            <a:t>Общее количество нарушений - 1271</a:t>
          </a:r>
          <a:endParaRPr lang="ru-RU" sz="1600" dirty="0">
            <a:solidFill>
              <a:schemeClr val="bg2">
                <a:lumMod val="75000"/>
              </a:schemeClr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0.02015</cdr:x>
      <cdr:y>0.12578</cdr:y>
    </cdr:from>
    <cdr:to>
      <cdr:x>0.65263</cdr:x>
      <cdr:y>0.22528</cdr:y>
    </cdr:to>
    <cdr:sp macro="" textlink="">
      <cdr:nvSpPr>
        <cdr:cNvPr id="2" name="Text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69784" y="739245"/>
          <a:ext cx="5328604" cy="584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/>
          <a:r>
            <a:rPr lang="ru-RU" sz="1600" dirty="0">
              <a:solidFill>
                <a:schemeClr val="bg2">
                  <a:lumMod val="75000"/>
                </a:schemeClr>
              </a:solidFill>
            </a:rPr>
            <a:t>Общее количество проверок, проведенных в отношении 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</a:rPr>
            <a:t>саморегулируемых организаций </a:t>
          </a:r>
          <a:r>
            <a:rPr lang="ru-RU" sz="1600" dirty="0">
              <a:solidFill>
                <a:schemeClr val="bg2">
                  <a:lumMod val="75000"/>
                </a:schemeClr>
              </a:solidFill>
            </a:rPr>
            <a:t>- 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</a:rPr>
            <a:t>2</a:t>
          </a:r>
          <a:endParaRPr lang="ru-RU" sz="1600" dirty="0">
            <a:solidFill>
              <a:schemeClr val="bg2">
                <a:lumMod val="75000"/>
              </a:schemeClr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763" y="2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FA18FC5-8EE3-4D81-8E3B-2E38B6C6ACBA}" type="datetimeFigureOut">
              <a:rPr lang="ru-RU"/>
              <a:pPr>
                <a:defRPr/>
              </a:pPr>
              <a:t>07.02.2023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43663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763" y="9443663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B9EF3C-7449-4CC2-B680-5046F505F6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226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3" y="2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9A06AA-2C6B-4BE3-9B75-B3DDAAC1E235}" type="datetimeFigureOut">
              <a:rPr lang="ru-RU"/>
              <a:pPr>
                <a:defRPr/>
              </a:pPr>
              <a:t>07.02.2023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2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3663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3" y="9443663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1651280-C435-42A0-8CBA-76CBFC38E8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0345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511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511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D2D23-71A0-4BFA-9EC6-3D39329A820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01F1B-636D-4C0E-9556-4A00AB48362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566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59105-ADB9-45C6-B80B-98539BB33B53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A3827-B749-46EC-A5E8-D169E06AF3F9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572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F6C48-9760-4073-8DCD-66129A22EB88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5524A-21AE-4BE2-98DC-D28763ED0750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528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D2D23-71A0-4BFA-9EC6-3D39329A820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01F1B-636D-4C0E-9556-4A00AB48362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3834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E8C6F-ABFA-4365-B0A2-CEA79C83A9DD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DE44F-10A0-482C-B1D0-E52EC3345A2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346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DDDC5-848F-4FA6-8151-456036A128B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61AF6-B038-4FF3-A856-EAA5F85E9B3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923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6F6E1-57E8-455F-A666-A72CBFDB225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A3231-8BFE-45CF-8926-65272BEEE873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996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3ABF7-5C84-48EA-9AC6-A66AB391B1BE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60DE-7B97-4A7A-9310-B71A920FC39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807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0988"/>
            <a:ext cx="1828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830D-97E1-406A-A2EF-B56FE70B5B9A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B382C-9A45-41AD-98D9-2BA7E51949D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062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265C-8094-4A58-AC16-0CDE7B783CA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E1F3F-8B0D-440D-9581-9F16D5C3AB5C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4817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44267-0B51-4496-8C45-558973F43E6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CAB30-65C3-403B-8A27-ABDA242F7DEF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261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E8C6F-ABFA-4365-B0A2-CEA79C83A9DD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DE44F-10A0-482C-B1D0-E52EC3345A2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4570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/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40305-2942-4A94-A400-0D86CB398DF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FE80-5740-432D-8BAD-B40E5545235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8595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59105-ADB9-45C6-B80B-98539BB33B53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A3827-B749-46EC-A5E8-D169E06AF3F9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9223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F6C48-9760-4073-8DCD-66129A22EB88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5524A-21AE-4BE2-98DC-D28763ED0750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81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DDDC5-848F-4FA6-8151-456036A128B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61AF6-B038-4FF3-A856-EAA5F85E9B3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12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6F6E1-57E8-455F-A666-A72CBFDB225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A3231-8BFE-45CF-8926-65272BEEE873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739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3ABF7-5C84-48EA-9AC6-A66AB391B1BE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60DE-7B97-4A7A-9310-B71A920FC39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691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0988"/>
            <a:ext cx="1828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830D-97E1-406A-A2EF-B56FE70B5B9A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B382C-9A45-41AD-98D9-2BA7E51949D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037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265C-8094-4A58-AC16-0CDE7B783CA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E1F3F-8B0D-440D-9581-9F16D5C3AB5C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590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44267-0B51-4496-8C45-558973F43E6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CAB30-65C3-403B-8A27-ABDA242F7DEF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021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/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40305-2942-4A94-A400-0D86CB398DF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FE80-5740-432D-8BAD-B40E5545235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399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975" y="1554163"/>
            <a:ext cx="2073275" cy="19796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54400" y="1547813"/>
            <a:ext cx="42227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8913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DCAF9E-F394-45A2-AF1A-BA96550282D4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975" y="6356350"/>
            <a:ext cx="5102225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625" y="6356350"/>
            <a:ext cx="11382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073C6B-4F47-4EA2-AB90-D23E1C87410B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2108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975" y="1554163"/>
            <a:ext cx="2073275" cy="19796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54400" y="1547813"/>
            <a:ext cx="42227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8913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DCAF9E-F394-45A2-AF1A-BA96550282D4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07.02.2023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975" y="6356350"/>
            <a:ext cx="5102225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625" y="6356350"/>
            <a:ext cx="11382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073C6B-4F47-4EA2-AB90-D23E1C87410B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7150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4" name="Диаграмма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269569"/>
              </p:ext>
            </p:extLst>
          </p:nvPr>
        </p:nvGraphicFramePr>
        <p:xfrm>
          <a:off x="-3" y="1087210"/>
          <a:ext cx="9090214" cy="5654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3406472930"/>
              </p:ext>
            </p:extLst>
          </p:nvPr>
        </p:nvGraphicFramePr>
        <p:xfrm>
          <a:off x="251520" y="1428735"/>
          <a:ext cx="8892480" cy="5156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0" y="6581001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1</a:t>
            </a:r>
            <a:endParaRPr lang="ru-RU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18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0"/>
            <a:ext cx="9144000" cy="1000107"/>
            <a:chOff x="0" y="289"/>
            <a:chExt cx="5760" cy="749"/>
          </a:xfrm>
        </p:grpSpPr>
        <p:sp>
          <p:nvSpPr>
            <p:cNvPr id="4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5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7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7281" name="Rectangle 1"/>
          <p:cNvSpPr>
            <a:spLocks noChangeArrowheads="1"/>
          </p:cNvSpPr>
          <p:nvPr/>
        </p:nvSpPr>
        <p:spPr bwMode="auto">
          <a:xfrm>
            <a:off x="285720" y="1268760"/>
            <a:ext cx="857256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ru-RU" sz="16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1600" b="1" dirty="0">
                <a:solidFill>
                  <a:schemeClr val="bg1"/>
                </a:solidFill>
              </a:rPr>
              <a:t>Профилактические мероприятия в рамках надзора за деятельностью </a:t>
            </a:r>
            <a:r>
              <a:rPr lang="ru-RU" sz="1600" b="1" dirty="0" smtClean="0">
                <a:solidFill>
                  <a:schemeClr val="bg1"/>
                </a:solidFill>
              </a:rPr>
              <a:t>саморегулируемых организаций </a:t>
            </a:r>
            <a:r>
              <a:rPr lang="ru-RU" sz="1600" b="1" dirty="0">
                <a:solidFill>
                  <a:schemeClr val="bg1"/>
                </a:solidFill>
              </a:rPr>
              <a:t>в 2022 году</a:t>
            </a:r>
            <a:r>
              <a:rPr lang="ru-RU" sz="1600" b="1" dirty="0" smtClean="0">
                <a:solidFill>
                  <a:schemeClr val="bg1"/>
                </a:solidFill>
              </a:rPr>
              <a:t>:</a:t>
            </a:r>
            <a:endParaRPr lang="ru-RU" sz="1600" b="1" dirty="0">
              <a:solidFill>
                <a:schemeClr val="bg1"/>
              </a:solidFill>
            </a:endParaRPr>
          </a:p>
          <a:p>
            <a:pPr algn="ctr"/>
            <a:endParaRPr lang="ru-RU" sz="1600" b="1" dirty="0" smtClean="0">
              <a:solidFill>
                <a:schemeClr val="bg1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>
                <a:solidFill>
                  <a:schemeClr val="bg1"/>
                </a:solidFill>
              </a:rPr>
              <a:t>В соответствии с планом-графиком проведения систематического наблюдения за соблюдением саморегулируемыми организациями обязательных требований законодательства о градостроительной </a:t>
            </a:r>
            <a:r>
              <a:rPr lang="ru-RU" sz="1400" dirty="0" smtClean="0">
                <a:solidFill>
                  <a:schemeClr val="bg1"/>
                </a:solidFill>
              </a:rPr>
              <a:t>деятельности и </a:t>
            </a:r>
            <a:r>
              <a:rPr lang="ru-RU" sz="1400" dirty="0">
                <a:solidFill>
                  <a:schemeClr val="bg1"/>
                </a:solidFill>
              </a:rPr>
              <a:t>о саморегулируемых организациях на 2022 год, утвержденного приказом Управления ПР-301-466-о от </a:t>
            </a:r>
            <a:r>
              <a:rPr lang="ru-RU" sz="1400" dirty="0" smtClean="0">
                <a:solidFill>
                  <a:schemeClr val="bg1"/>
                </a:solidFill>
              </a:rPr>
              <a:t>21.07.2022</a:t>
            </a:r>
            <a:r>
              <a:rPr lang="ru-RU" sz="1400" dirty="0">
                <a:solidFill>
                  <a:schemeClr val="bg1"/>
                </a:solidFill>
              </a:rPr>
              <a:t>, проведено 4 </a:t>
            </a:r>
            <a:r>
              <a:rPr lang="ru-RU" sz="1400" dirty="0" smtClean="0">
                <a:solidFill>
                  <a:schemeClr val="bg1"/>
                </a:solidFill>
              </a:rPr>
              <a:t>систематических наблюдений.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solidFill>
                  <a:schemeClr val="bg1"/>
                </a:solidFill>
              </a:rPr>
              <a:t>Результаты проведения систематических наблюдений были внесены в реестр процедур систематического наблюдения цифровой платформы «Автоматизированная информационная система </a:t>
            </a:r>
            <a:r>
              <a:rPr lang="ru-RU" sz="1400" dirty="0" err="1">
                <a:solidFill>
                  <a:schemeClr val="bg1"/>
                </a:solidFill>
              </a:rPr>
              <a:t>Ростехнадзора</a:t>
            </a:r>
            <a:r>
              <a:rPr lang="ru-RU" sz="1400" dirty="0">
                <a:solidFill>
                  <a:schemeClr val="bg1"/>
                </a:solidFill>
              </a:rPr>
              <a:t>», а также направлены информационные письма в ЦА </a:t>
            </a:r>
            <a:r>
              <a:rPr lang="ru-RU" sz="1400" dirty="0" err="1">
                <a:solidFill>
                  <a:schemeClr val="bg1"/>
                </a:solidFill>
              </a:rPr>
              <a:t>Ростехнадзора</a:t>
            </a:r>
            <a:r>
              <a:rPr lang="ru-RU" sz="1400">
                <a:solidFill>
                  <a:schemeClr val="bg1"/>
                </a:solidFill>
              </a:rPr>
              <a:t> о проведении профилактических мероприятиях. </a:t>
            </a:r>
            <a:endParaRPr lang="ru-RU" sz="1400" dirty="0">
              <a:solidFill>
                <a:schemeClr val="bg1"/>
              </a:solidFill>
            </a:endParaRPr>
          </a:p>
          <a:p>
            <a:pPr marL="285750" indent="-285750" algn="just">
              <a:buFontTx/>
              <a:buChar char="-"/>
            </a:pPr>
            <a:endParaRPr lang="ru-RU" sz="1400" dirty="0" smtClean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32" y="6596502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8</a:t>
            </a:r>
            <a:endParaRPr lang="ru-RU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47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4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5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7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Box 7"/>
          <p:cNvSpPr txBox="1"/>
          <p:nvPr/>
        </p:nvSpPr>
        <p:spPr>
          <a:xfrm>
            <a:off x="0" y="6567269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2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2" name="Text Box 60"/>
          <p:cNvSpPr txBox="1">
            <a:spLocks noChangeArrowheads="1"/>
          </p:cNvSpPr>
          <p:nvPr/>
        </p:nvSpPr>
        <p:spPr bwMode="auto">
          <a:xfrm>
            <a:off x="500034" y="1124744"/>
            <a:ext cx="8429684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bg2">
                    <a:lumMod val="75000"/>
                  </a:schemeClr>
                </a:solidFill>
              </a:rPr>
              <a:t>Виды поднадзорных объектов при осуществлении государственного строительного надзора :</a:t>
            </a:r>
            <a:r>
              <a:rPr kumimoji="0" lang="ru-RU" alt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328948"/>
              </p:ext>
            </p:extLst>
          </p:nvPr>
        </p:nvGraphicFramePr>
        <p:xfrm>
          <a:off x="179512" y="1740297"/>
          <a:ext cx="8750206" cy="44970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68752"/>
                <a:gridCol w="1981454"/>
              </a:tblGrid>
              <a:tr h="752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Вид поднадзорного объекта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58" marR="458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Количество поднадзорных объектов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в 2022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58" marR="45858" marT="0" marB="0" anchor="ctr"/>
                </a:tc>
              </a:tr>
              <a:tr h="282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Автомобильные дороги федерального значения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858" marR="45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2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Гидротехнические сооружения I,II класса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858" marR="45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524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Линии электропередачи и иные объекты электросетевого хозяйства напряжением 330 КВ и более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858" marR="45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2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Объекты авиационной инфраструктуры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858" marR="45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7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Объекты инфраструктуры железнодорожного транспорта общего пользования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858" marR="45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2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Метрополитены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858" marR="45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2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Опасные производственные объекты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858" marR="45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288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2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Уникальные объекты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858" marR="45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113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Объекты обороны и безопасности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Объекты, связанные с размещением и обезвреживанием отходов I - V классов опасности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30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Иные объекты, определенные Правительством Российской Федерации;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42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89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</a:rPr>
                        <a:t>Итого :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58" marR="458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376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831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TextBox 8"/>
          <p:cNvSpPr txBox="1"/>
          <p:nvPr/>
        </p:nvSpPr>
        <p:spPr>
          <a:xfrm>
            <a:off x="0" y="6608385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</a:t>
            </a:r>
            <a:r>
              <a:rPr lang="ru-RU" sz="12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74571" y="1055036"/>
            <a:ext cx="80459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Виды проверок: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705378"/>
              </p:ext>
            </p:extLst>
          </p:nvPr>
        </p:nvGraphicFramePr>
        <p:xfrm>
          <a:off x="707569" y="2364660"/>
          <a:ext cx="7896879" cy="4088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0300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TextBox 8"/>
          <p:cNvSpPr txBox="1"/>
          <p:nvPr/>
        </p:nvSpPr>
        <p:spPr>
          <a:xfrm>
            <a:off x="0" y="6608385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4</a:t>
            </a:r>
            <a:endParaRPr lang="ru-RU" sz="1200" dirty="0">
              <a:solidFill>
                <a:schemeClr val="bg1"/>
              </a:solidFill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729777098"/>
              </p:ext>
            </p:extLst>
          </p:nvPr>
        </p:nvGraphicFramePr>
        <p:xfrm>
          <a:off x="636587" y="980728"/>
          <a:ext cx="8424936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251520" y="1196753"/>
            <a:ext cx="53285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bg2">
                    <a:lumMod val="75000"/>
                  </a:schemeClr>
                </a:solidFill>
              </a:rPr>
              <a:t>Виды выявленных нарушений:</a:t>
            </a:r>
            <a:endParaRPr lang="ru-RU" sz="24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53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8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9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Box 9"/>
          <p:cNvSpPr txBox="1"/>
          <p:nvPr/>
        </p:nvSpPr>
        <p:spPr>
          <a:xfrm>
            <a:off x="6432" y="6596502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5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01628" y="1268760"/>
            <a:ext cx="803986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отклонения от </a:t>
            </a: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проектной документации, получившей положительное заключение государственной экспертизы;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строительство, реконструкция объектов капитального строительства без разрешения на строительство;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нарушение сроков направления извещения о начале строительства;   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000" dirty="0" err="1">
                <a:solidFill>
                  <a:schemeClr val="bg2">
                    <a:lumMod val="75000"/>
                  </a:schemeClr>
                </a:solidFill>
              </a:rPr>
              <a:t>неуведомление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, уполномоченных </a:t>
            </a: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на осуществление государственного строительного надзора, федерального органа исполнительной власти о сроках завершения работ, которые подлежат проверке;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отсутствие 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или неудовлетворительное </a:t>
            </a: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состояние строительного контроля на объекте, нарушения организационного порядка строительства;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нарушения при ведении исполнительной документации (журналы работ, акты на скрытые работы и т.д.).</a:t>
            </a:r>
          </a:p>
        </p:txBody>
      </p:sp>
    </p:spTree>
    <p:extLst>
      <p:ext uri="{BB962C8B-B14F-4D97-AF65-F5344CB8AC3E}">
        <p14:creationId xmlns:p14="http://schemas.microsoft.com/office/powerpoint/2010/main" val="414084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8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9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Box 9"/>
          <p:cNvSpPr txBox="1"/>
          <p:nvPr/>
        </p:nvSpPr>
        <p:spPr>
          <a:xfrm>
            <a:off x="-10648" y="6581001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6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74570" y="1019901"/>
            <a:ext cx="79018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Административные наказания, наложенные по результатам рассмотрения административных дел.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11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7396312"/>
              </p:ext>
            </p:extLst>
          </p:nvPr>
        </p:nvGraphicFramePr>
        <p:xfrm>
          <a:off x="243644" y="1916832"/>
          <a:ext cx="8770114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2248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0"/>
            <a:ext cx="9144000" cy="1000107"/>
            <a:chOff x="0" y="289"/>
            <a:chExt cx="5760" cy="749"/>
          </a:xfrm>
        </p:grpSpPr>
        <p:sp>
          <p:nvSpPr>
            <p:cNvPr id="4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5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7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7281" name="Rectangle 1"/>
          <p:cNvSpPr>
            <a:spLocks noChangeArrowheads="1"/>
          </p:cNvSpPr>
          <p:nvPr/>
        </p:nvSpPr>
        <p:spPr bwMode="auto">
          <a:xfrm>
            <a:off x="285720" y="1268760"/>
            <a:ext cx="857256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ru-RU" sz="16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Профилактические </a:t>
            </a:r>
            <a:r>
              <a:rPr lang="ru-RU" sz="1600" b="1" dirty="0">
                <a:solidFill>
                  <a:schemeClr val="bg1"/>
                </a:solidFill>
              </a:rPr>
              <a:t>мероприятия </a:t>
            </a:r>
            <a:r>
              <a:rPr lang="ru-RU" sz="1600" b="1" dirty="0" smtClean="0">
                <a:solidFill>
                  <a:schemeClr val="bg1"/>
                </a:solidFill>
              </a:rPr>
              <a:t>в рамках осуществления </a:t>
            </a:r>
            <a:r>
              <a:rPr lang="ru-RU" sz="1600" b="1" dirty="0">
                <a:solidFill>
                  <a:schemeClr val="bg1"/>
                </a:solidFill>
              </a:rPr>
              <a:t>федерального строительного надзора в </a:t>
            </a:r>
            <a:r>
              <a:rPr lang="ru-RU" sz="1600" b="1" dirty="0" smtClean="0">
                <a:solidFill>
                  <a:schemeClr val="bg1"/>
                </a:solidFill>
              </a:rPr>
              <a:t>2022 году:</a:t>
            </a:r>
            <a:endParaRPr lang="ru-RU" sz="1600" b="1" dirty="0">
              <a:solidFill>
                <a:schemeClr val="bg1"/>
              </a:solidFill>
            </a:endParaRPr>
          </a:p>
          <a:p>
            <a:pPr algn="ctr"/>
            <a:endParaRPr lang="ru-RU" sz="1600" b="1" dirty="0" smtClean="0">
              <a:solidFill>
                <a:schemeClr val="bg1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solidFill>
                  <a:schemeClr val="bg1"/>
                </a:solidFill>
              </a:rPr>
              <a:t>21 информирований </a:t>
            </a:r>
            <a:r>
              <a:rPr lang="ru-RU" sz="1400" dirty="0">
                <a:solidFill>
                  <a:schemeClr val="bg1"/>
                </a:solidFill>
              </a:rPr>
              <a:t>(размещение информации о строящихся, реконструируемых объектах капитального строительства на официальном сайте Управления, размещения на официальном сайте письменных разъяснений на однотипные обращения, размещение пресс-релизов</a:t>
            </a:r>
            <a:r>
              <a:rPr lang="ru-RU" sz="1400" dirty="0" smtClean="0">
                <a:solidFill>
                  <a:schemeClr val="bg1"/>
                </a:solidFill>
              </a:rPr>
              <a:t>);</a:t>
            </a:r>
          </a:p>
          <a:p>
            <a:pPr marL="285750" indent="-285750" algn="just">
              <a:buFontTx/>
              <a:buChar char="-"/>
            </a:pPr>
            <a:endParaRPr lang="ru-RU" sz="1400" dirty="0">
              <a:solidFill>
                <a:schemeClr val="bg1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solidFill>
                  <a:schemeClr val="bg1"/>
                </a:solidFill>
              </a:rPr>
              <a:t>146 консультирований </a:t>
            </a:r>
            <a:r>
              <a:rPr lang="ru-RU" sz="1400" dirty="0">
                <a:solidFill>
                  <a:schemeClr val="bg1"/>
                </a:solidFill>
              </a:rPr>
              <a:t>в ходе проведения контрольных (надзорного) мероприятий</a:t>
            </a:r>
            <a:r>
              <a:rPr lang="ru-RU" sz="1400" dirty="0" smtClean="0">
                <a:solidFill>
                  <a:schemeClr val="bg1"/>
                </a:solidFill>
              </a:rPr>
              <a:t>;</a:t>
            </a:r>
          </a:p>
          <a:p>
            <a:pPr marL="285750" indent="-285750" algn="just">
              <a:buFontTx/>
              <a:buChar char="-"/>
            </a:pPr>
            <a:endParaRPr lang="ru-RU" sz="1400" dirty="0">
              <a:solidFill>
                <a:schemeClr val="bg1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>
                <a:solidFill>
                  <a:schemeClr val="bg1"/>
                </a:solidFill>
              </a:rPr>
              <a:t>контролируемым лицам направлено </a:t>
            </a:r>
            <a:r>
              <a:rPr lang="ru-RU" sz="1400" dirty="0" smtClean="0">
                <a:solidFill>
                  <a:schemeClr val="bg1"/>
                </a:solidFill>
              </a:rPr>
              <a:t> 78 письма </a:t>
            </a:r>
            <a:r>
              <a:rPr lang="ru-RU" sz="1400" dirty="0">
                <a:solidFill>
                  <a:schemeClr val="bg1"/>
                </a:solidFill>
              </a:rPr>
              <a:t>о проведении профилактического визита</a:t>
            </a:r>
            <a:r>
              <a:rPr lang="ru-RU" sz="1400" dirty="0" smtClean="0">
                <a:solidFill>
                  <a:schemeClr val="bg1"/>
                </a:solidFill>
              </a:rPr>
              <a:t>;</a:t>
            </a:r>
          </a:p>
          <a:p>
            <a:pPr marL="285750" indent="-285750" algn="just">
              <a:buFontTx/>
              <a:buChar char="-"/>
            </a:pPr>
            <a:endParaRPr lang="ru-RU" sz="1400" dirty="0">
              <a:solidFill>
                <a:schemeClr val="bg1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>
                <a:solidFill>
                  <a:schemeClr val="bg1"/>
                </a:solidFill>
              </a:rPr>
              <a:t>выдано </a:t>
            </a:r>
            <a:r>
              <a:rPr lang="ru-RU" sz="1400" dirty="0" smtClean="0">
                <a:solidFill>
                  <a:schemeClr val="bg1"/>
                </a:solidFill>
              </a:rPr>
              <a:t>2 предостережений </a:t>
            </a:r>
            <a:r>
              <a:rPr lang="ru-RU" sz="1400" dirty="0">
                <a:solidFill>
                  <a:schemeClr val="bg1"/>
                </a:solidFill>
              </a:rPr>
              <a:t>о недопустимости нарушения обязательных требований.</a:t>
            </a:r>
          </a:p>
          <a:p>
            <a:pPr marL="285750" indent="-285750" algn="just">
              <a:buFontTx/>
              <a:buChar char="-"/>
            </a:pPr>
            <a:endParaRPr lang="ru-RU" sz="1400" dirty="0" smtClean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32" y="6596502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8</a:t>
            </a:r>
            <a:endParaRPr lang="ru-RU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13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4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5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7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Box 7"/>
          <p:cNvSpPr txBox="1"/>
          <p:nvPr/>
        </p:nvSpPr>
        <p:spPr>
          <a:xfrm>
            <a:off x="0" y="6567269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2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2" name="Text Box 60"/>
          <p:cNvSpPr txBox="1">
            <a:spLocks noChangeArrowheads="1"/>
          </p:cNvSpPr>
          <p:nvPr/>
        </p:nvSpPr>
        <p:spPr bwMode="auto">
          <a:xfrm>
            <a:off x="500034" y="1124744"/>
            <a:ext cx="842968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bg2">
                    <a:lumMod val="75000"/>
                  </a:schemeClr>
                </a:solidFill>
              </a:rPr>
              <a:t>Саморегулируемые организации </a:t>
            </a:r>
            <a:r>
              <a:rPr lang="ru-RU" sz="1600" b="1" dirty="0">
                <a:solidFill>
                  <a:schemeClr val="bg2">
                    <a:lumMod val="75000"/>
                  </a:schemeClr>
                </a:solidFill>
              </a:rPr>
              <a:t>в области инженерных изысканий,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bg2">
                    <a:lumMod val="75000"/>
                  </a:schemeClr>
                </a:solidFill>
              </a:rPr>
              <a:t>     архитектурно-строительного проектирования, строительства,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bg2">
                    <a:lumMod val="75000"/>
                  </a:schemeClr>
                </a:solidFill>
              </a:rPr>
              <a:t>           реконструкции и капитального ремонта </a:t>
            </a:r>
            <a:r>
              <a:rPr lang="ru-RU" sz="1600" b="1" dirty="0" smtClean="0">
                <a:solidFill>
                  <a:schemeClr val="bg2">
                    <a:lumMod val="75000"/>
                  </a:schemeClr>
                </a:solidFill>
              </a:rPr>
              <a:t>объектов  капитального строительства </a:t>
            </a:r>
            <a:r>
              <a:rPr lang="ru-RU" sz="1600" b="1" dirty="0">
                <a:solidFill>
                  <a:schemeClr val="bg2">
                    <a:lumMod val="75000"/>
                  </a:schemeClr>
                </a:solidFill>
              </a:rPr>
              <a:t>подконтрольных </a:t>
            </a:r>
            <a:r>
              <a:rPr lang="ru-RU" sz="1600" b="1" dirty="0" smtClean="0">
                <a:solidFill>
                  <a:schemeClr val="bg2">
                    <a:lumMod val="75000"/>
                  </a:schemeClr>
                </a:solidFill>
              </a:rPr>
              <a:t>Средне-Поволжскому управлению </a:t>
            </a:r>
            <a:r>
              <a:rPr lang="ru-RU" sz="1600" b="1" dirty="0" err="1">
                <a:solidFill>
                  <a:schemeClr val="bg2">
                    <a:lumMod val="75000"/>
                  </a:schemeClr>
                </a:solidFill>
              </a:rPr>
              <a:t>Ростехнадзора</a:t>
            </a:r>
            <a:r>
              <a:rPr lang="ru-RU" sz="16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endParaRPr kumimoji="0" lang="ru-RU" altLang="ru-RU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13465"/>
              </p:ext>
            </p:extLst>
          </p:nvPr>
        </p:nvGraphicFramePr>
        <p:xfrm>
          <a:off x="242883" y="2636912"/>
          <a:ext cx="8750206" cy="23555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68752"/>
                <a:gridCol w="1981454"/>
              </a:tblGrid>
              <a:tr h="752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Информация по областям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58" marR="458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Количество поднадзорных объектов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в 2022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58" marR="45858" marT="0" marB="0" anchor="ctr"/>
                </a:tc>
              </a:tr>
              <a:tr h="282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Самарская область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858" marR="45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2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Ульяновская область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858" marR="45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6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Саратовская область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858" marR="45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2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Пензенская область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858" marR="45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89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</a:rPr>
                        <a:t>Итого :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58" marR="458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26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TextBox 8"/>
          <p:cNvSpPr txBox="1"/>
          <p:nvPr/>
        </p:nvSpPr>
        <p:spPr>
          <a:xfrm>
            <a:off x="0" y="6608385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4</a:t>
            </a:r>
            <a:endParaRPr lang="ru-RU" sz="1200" dirty="0">
              <a:solidFill>
                <a:schemeClr val="bg1"/>
              </a:solidFill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389994889"/>
              </p:ext>
            </p:extLst>
          </p:nvPr>
        </p:nvGraphicFramePr>
        <p:xfrm>
          <a:off x="636587" y="980728"/>
          <a:ext cx="8424936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107950" y="1196753"/>
            <a:ext cx="89285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Сведения об осуществлении государственного </a:t>
            </a:r>
            <a:r>
              <a:rPr lang="ru-RU" sz="1400" b="1" dirty="0" smtClean="0">
                <a:solidFill>
                  <a:schemeClr val="bg1"/>
                </a:solidFill>
              </a:rPr>
              <a:t>надзора </a:t>
            </a:r>
            <a:endParaRPr lang="ru-RU" sz="1400" b="1" dirty="0">
              <a:solidFill>
                <a:schemeClr val="bg1"/>
              </a:solidFill>
            </a:endParaRPr>
          </a:p>
          <a:p>
            <a:pPr algn="ctr"/>
            <a:r>
              <a:rPr lang="ru-RU" sz="1400" b="1" dirty="0">
                <a:solidFill>
                  <a:schemeClr val="bg1"/>
                </a:solidFill>
              </a:rPr>
              <a:t>за деятельностью </a:t>
            </a:r>
            <a:r>
              <a:rPr lang="ru-RU" sz="1400" b="1" dirty="0" err="1">
                <a:solidFill>
                  <a:schemeClr val="bg1"/>
                </a:solidFill>
              </a:rPr>
              <a:t>самореулируемых</a:t>
            </a:r>
            <a:r>
              <a:rPr lang="ru-RU" sz="1400" b="1" dirty="0">
                <a:solidFill>
                  <a:schemeClr val="bg1"/>
                </a:solidFill>
              </a:rPr>
              <a:t> организаций </a:t>
            </a:r>
            <a:r>
              <a:rPr lang="ru-RU" sz="1400" b="1" dirty="0" smtClean="0">
                <a:solidFill>
                  <a:schemeClr val="bg1"/>
                </a:solidFill>
              </a:rPr>
              <a:t>в 2022 году</a:t>
            </a:r>
            <a:r>
              <a:rPr lang="ru-RU" sz="1400" dirty="0" smtClean="0">
                <a:solidFill>
                  <a:schemeClr val="bg2">
                    <a:lumMod val="75000"/>
                  </a:schemeClr>
                </a:solidFill>
              </a:rPr>
              <a:t>:</a:t>
            </a:r>
            <a:endParaRPr lang="ru-RU" sz="14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80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Tradeshow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Tradeshow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Волна">
    <a:dk1>
      <a:sysClr val="windowText" lastClr="000000"/>
    </a:dk1>
    <a:lt1>
      <a:sysClr val="window" lastClr="FFFFFF"/>
    </a:lt1>
    <a:dk2>
      <a:srgbClr val="073E87"/>
    </a:dk2>
    <a:lt2>
      <a:srgbClr val="C6E7FC"/>
    </a:lt2>
    <a:accent1>
      <a:srgbClr val="31B6FD"/>
    </a:accent1>
    <a:accent2>
      <a:srgbClr val="4584D3"/>
    </a:accent2>
    <a:accent3>
      <a:srgbClr val="5BD078"/>
    </a:accent3>
    <a:accent4>
      <a:srgbClr val="A5D028"/>
    </a:accent4>
    <a:accent5>
      <a:srgbClr val="F5C040"/>
    </a:accent5>
    <a:accent6>
      <a:srgbClr val="05E0DB"/>
    </a:accent6>
    <a:hlink>
      <a:srgbClr val="0080FF"/>
    </a:hlink>
    <a:folHlink>
      <a:srgbClr val="5EAEFF"/>
    </a:folHlink>
  </a:clrScheme>
  <a:fontScheme name="Tradeshow">
    <a:majorFont>
      <a:latin typeface="Arial Black"/>
      <a:ea typeface=""/>
      <a:cs typeface=""/>
      <a:font script="Jpan" typeface="ＭＳ Ｐゴシック"/>
      <a:font script="Hang" typeface="HY견고딕"/>
      <a:font script="Hans" typeface="宋体"/>
      <a:font script="Hant" typeface="新細明體"/>
      <a:font script="Arab" typeface="Tahoma"/>
      <a:font script="Hebr" typeface="Tahoma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ndara"/>
      <a:ea typeface=""/>
      <a:cs typeface=""/>
      <a:font script="Jpan" typeface="ＭＳ Ｐゴシック"/>
      <a:font script="Hang" typeface="HY견명조"/>
      <a:font script="Hans" typeface="华文楷体"/>
      <a:font script="Hant" typeface="新細明體"/>
      <a:font script="Arab" typeface="Arial"/>
      <a:font script="Hebr" typeface="Arial"/>
      <a:font script="Thai" typeface="Kodchiang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Tradeshow">
    <a:fillStyleLst>
      <a:solidFill>
        <a:schemeClr val="phClr"/>
      </a:solidFill>
      <a:gradFill rotWithShape="1">
        <a:gsLst>
          <a:gs pos="0">
            <a:schemeClr val="phClr">
              <a:tint val="45000"/>
              <a:satMod val="300000"/>
            </a:schemeClr>
          </a:gs>
          <a:gs pos="35000">
            <a:schemeClr val="phClr">
              <a:tint val="45000"/>
              <a:satMod val="300000"/>
            </a:schemeClr>
          </a:gs>
          <a:gs pos="69000">
            <a:schemeClr val="phClr">
              <a:tint val="45000"/>
              <a:satMod val="350000"/>
            </a:schemeClr>
          </a:gs>
          <a:gs pos="100000">
            <a:schemeClr val="phClr">
              <a:tint val="60000"/>
              <a:satMod val="350000"/>
            </a:schemeClr>
          </a:gs>
        </a:gsLst>
        <a:path path="circle">
          <a:fillToRect l="50000" t="50000" r="100000" b="100000"/>
        </a:path>
      </a:gradFill>
      <a:gradFill rotWithShape="1">
        <a:gsLst>
          <a:gs pos="0">
            <a:schemeClr val="phClr">
              <a:shade val="47500"/>
              <a:satMod val="137000"/>
            </a:schemeClr>
          </a:gs>
          <a:gs pos="55000">
            <a:schemeClr val="phClr">
              <a:shade val="69000"/>
              <a:satMod val="137000"/>
            </a:schemeClr>
          </a:gs>
          <a:gs pos="100000">
            <a:schemeClr val="phClr">
              <a:shade val="98000"/>
              <a:satMod val="137000"/>
            </a:schemeClr>
          </a:gs>
        </a:gsLst>
        <a:lin ang="16200000" scaled="0"/>
      </a:gradFill>
    </a:fillStyleLst>
    <a:lnStyleLst>
      <a:ln w="9525" cap="rnd" cmpd="sng" algn="ctr">
        <a:solidFill>
          <a:schemeClr val="phClr"/>
        </a:solidFill>
        <a:prstDash val="solid"/>
      </a:ln>
      <a:ln w="38475" cap="flat" cmpd="sng" algn="ctr">
        <a:solidFill>
          <a:schemeClr val="phClr"/>
        </a:solidFill>
        <a:prstDash val="solid"/>
      </a:ln>
      <a:ln w="548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5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4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55000"/>
            </a:srgbClr>
          </a:outerShdw>
        </a:effectLst>
        <a:scene3d>
          <a:camera prst="orthographicFront">
            <a:rot lat="0" lon="0" rev="0"/>
          </a:camera>
          <a:lightRig rig="brightRoom" dir="tl">
            <a:rot lat="0" lon="0" rev="3600000"/>
          </a:lightRig>
        </a:scene3d>
        <a:sp3d contourW="31750" prstMaterial="flat">
          <a:bevelT w="127000" h="254000" prst="angle"/>
          <a:contourClr>
            <a:schemeClr val="phClr">
              <a:shade val="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20000">
            <a:schemeClr val="phClr">
              <a:tint val="80000"/>
              <a:lumMod val="100000"/>
            </a:schemeClr>
          </a:gs>
          <a:gs pos="100000">
            <a:schemeClr val="phClr">
              <a:tint val="100000"/>
              <a:lumMod val="80000"/>
            </a:schemeClr>
          </a:gs>
        </a:gsLst>
        <a:path path="circle">
          <a:fillToRect l="50000" t="20000" r="100000" b="100000"/>
        </a:path>
      </a:gradFill>
      <a:gradFill rotWithShape="1">
        <a:gsLst>
          <a:gs pos="0">
            <a:schemeClr val="phClr">
              <a:tint val="100000"/>
              <a:lumMod val="100000"/>
            </a:schemeClr>
          </a:gs>
          <a:gs pos="100000">
            <a:schemeClr val="phClr">
              <a:shade val="100000"/>
              <a:lumMod val="60000"/>
            </a:schemeClr>
          </a:gs>
        </a:gsLst>
        <a:path path="circle">
          <a:fillToRect l="50000" t="20000" r="100000" b="10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8886</TotalTime>
  <Words>479</Words>
  <Application>Microsoft Office PowerPoint</Application>
  <PresentationFormat>Экран (4:3)</PresentationFormat>
  <Paragraphs>103</Paragraphs>
  <Slides>10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2_Tradeshow</vt:lpstr>
      <vt:lpstr>4_Tradeshow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Карпов Денис Николаевич</dc:creator>
  <cp:lastModifiedBy>Силантьев Сергей Владимирови</cp:lastModifiedBy>
  <cp:revision>788</cp:revision>
  <cp:lastPrinted>2021-11-30T05:05:06Z</cp:lastPrinted>
  <dcterms:created xsi:type="dcterms:W3CDTF">2013-03-25T09:28:04Z</dcterms:created>
  <dcterms:modified xsi:type="dcterms:W3CDTF">2023-02-07T12:39:45Z</dcterms:modified>
</cp:coreProperties>
</file>